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73" r:id="rId5"/>
    <p:sldId id="270" r:id="rId6"/>
    <p:sldId id="259" r:id="rId7"/>
    <p:sldId id="258" r:id="rId8"/>
    <p:sldId id="263" r:id="rId9"/>
    <p:sldId id="260" r:id="rId10"/>
    <p:sldId id="274" r:id="rId11"/>
    <p:sldId id="261" r:id="rId12"/>
    <p:sldId id="264" r:id="rId13"/>
    <p:sldId id="269" r:id="rId14"/>
    <p:sldId id="265" r:id="rId15"/>
    <p:sldId id="266" r:id="rId16"/>
    <p:sldId id="267" r:id="rId17"/>
    <p:sldId id="268" r:id="rId18"/>
    <p:sldId id="271" r:id="rId19"/>
    <p:sldId id="272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2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2.png>
</file>

<file path=ppt/media/image3.jpeg>
</file>

<file path=ppt/media/image4.png>
</file>

<file path=ppt/media/image5.jpe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79374-769A-434E-821B-EE0A10DCED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EE37C-C757-43AD-AE5B-B84AFEAE2C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ACC6C-4190-4C7A-A3DA-FCB5E4E9D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D84D7-F4AC-4B62-84FD-684627AD5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270D7-2621-4AC7-BE59-8FF92849D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501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D8810-A81D-40A6-9DEC-16BC7D51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8D0E0-38A2-4044-8632-0E18F7F754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C6AA8-1BA8-4D60-81AA-D7EE3A002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296C2-88C5-40F9-AEF1-B90A4AFEB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BE160-1F6B-4B72-95F4-4ABD82360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935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115B0D-0D32-4001-BE45-E253F650C6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6CB5EC-CC83-4BD6-8C02-8E2D216F2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3D1F2-FF79-4579-8E84-FCC6D93E5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56D4F-BF1A-4C96-9C5C-D663F22B9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0ED38-A8FC-4938-9051-C3BD1BF43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720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5D4E3-AB40-4BC6-A2C7-711C88D0E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4834E-D6A5-4653-B8FC-4ECFEE12F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2994B-AAD6-4ACE-9D2C-B6ECB6417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F1B61-B4C9-41E6-B7C1-D1C96ECE3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A32E0-29E9-4E2F-A01D-2E3A38E4F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416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C1853-05DE-48A5-A5EA-52984D6D8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66701-D3FA-4700-BA95-0335257D5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646D4-2402-4084-B6D8-409892728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20F4E-96B2-4B08-A8A5-157AE0472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70221-FE9C-4641-BA43-BEC1F581C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64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4BD8F-1B36-49CA-B4CB-ED5019368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9BDE-FEC8-4E99-B899-155D396E3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4FD79-EEA7-4EAC-9DF3-0B7374196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386CE-C5D9-4444-885B-E4E6AB6AB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E6D39-7455-4514-B018-26E228101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3995E5-7F11-4039-9D0F-AA11BDF34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27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A4B28-2CF0-47D6-B515-A4195B2AA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2AE98-FE49-4D9B-B2BB-70C71C5F8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538AE-6914-41B3-B3FA-6533AC4490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FC8896-19DE-4141-87AA-0E2CD00D4B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8B68B4-88C0-47DD-B4C3-9295EE00A8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103A37-1EB8-4A68-B9BC-37DA3AACC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D1B345-B569-4253-84E9-C8C86BDE9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4BA2AF-FA85-4E27-9717-7F8595FB8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47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77211-75F3-45E1-BA4F-7557C18FE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7EC74-9DCF-4890-8BBA-415026787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450D58-D200-4AA6-9A39-33117C777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84DA97-092E-40CE-BFEB-06D9EFC59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992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66FC6-7C2C-4927-B32F-17F4755B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18AD85-9550-40D4-AE7E-0B020EA7F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D7B5B0-C682-4536-A214-1D871B9E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869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084F2-C8FC-4098-AA84-165959CE1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DABE1-9001-42E6-B696-7BA14BF7B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F2A486-C9CD-4979-8FC3-A80F2719D4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16B776-D826-4F6B-9DA4-F7C063539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E66A88-E155-4D6F-A1C8-29220B240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6C5EF-255D-4A30-ACD0-C790A614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623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757FB-DD8E-4889-9533-AA751C3F8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11295A-53F8-46CE-9FB2-0B4D24792B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AF684-25A3-4E99-9415-5E59F421B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E5093-C31A-4940-8B11-33826DAE0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39D97-8E28-479C-9F0C-A6F035A5C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DB2A40-CC3D-4405-B77E-3757BE5B0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86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31E49C-B6A0-4BDC-AA7F-B10CB0003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8C995-916B-4403-BB41-0427775D4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6AF6C-126E-4CF1-9413-9BD4D26F1A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B673A-0DB7-465D-A770-32439342C7EC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686F9-42C3-4290-9340-8EE83EE1D5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52217-1D91-4C5C-A3A8-50C5DBF506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C5A0A-2EFA-4527-B12F-517AB3382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49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lanjos/image_processing/blob/master/master_degree/morphology/morphology_hole_filling.m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lanjos/image_processing/blob/master/master_degree/morphology/morphology_extract_connected_components.m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lanjos/image_processing/blob/master/master_degree/morphology/morphology_boundary_extraction.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844E-56D3-4DEF-BF6C-FAC6DF6BB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508" y="1122363"/>
            <a:ext cx="9144000" cy="2387600"/>
          </a:xfrm>
        </p:spPr>
        <p:txBody>
          <a:bodyPr/>
          <a:lstStyle/>
          <a:p>
            <a:r>
              <a:rPr lang="pt-BR" dirty="0"/>
              <a:t>Morphology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6FA9D-CE66-4E9D-A4BE-5CDFE1663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508" y="3602038"/>
            <a:ext cx="9144000" cy="1655762"/>
          </a:xfrm>
        </p:spPr>
        <p:txBody>
          <a:bodyPr/>
          <a:lstStyle/>
          <a:p>
            <a:r>
              <a:rPr lang="pt-BR" dirty="0"/>
              <a:t>Digital Image Processing</a:t>
            </a:r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C593E08-3F4C-4C42-B7F6-6C77937200EA}"/>
              </a:ext>
            </a:extLst>
          </p:cNvPr>
          <p:cNvSpPr txBox="1">
            <a:spLocks/>
          </p:cNvSpPr>
          <p:nvPr/>
        </p:nvSpPr>
        <p:spPr>
          <a:xfrm>
            <a:off x="1629508" y="5849938"/>
            <a:ext cx="9144000" cy="493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dirty="0"/>
              <a:t>Allann Jones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64620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B023B-230C-4FA9-8B32-81A899C8C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Holly Filling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819F8-83F2-4857-816F-68DA9BACD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https://github.com/allanjos/image_processing/blob/master/master_degree/morphology/morphology_hole_filling.m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91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844E-56D3-4DEF-BF6C-FAC6DF6BB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508" y="1122363"/>
            <a:ext cx="9144000" cy="2387600"/>
          </a:xfrm>
        </p:spPr>
        <p:txBody>
          <a:bodyPr/>
          <a:lstStyle/>
          <a:p>
            <a:r>
              <a:rPr lang="pt-BR" dirty="0"/>
              <a:t>Extraction of Connected Components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6FA9D-CE66-4E9D-A4BE-5CDFE1663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508" y="3602038"/>
            <a:ext cx="9144000" cy="1655762"/>
          </a:xfrm>
        </p:spPr>
        <p:txBody>
          <a:bodyPr/>
          <a:lstStyle/>
          <a:p>
            <a:r>
              <a:rPr lang="pt-BR" dirty="0"/>
              <a:t>Morphology</a:t>
            </a:r>
          </a:p>
        </p:txBody>
      </p:sp>
    </p:spTree>
    <p:extLst>
      <p:ext uri="{BB962C8B-B14F-4D97-AF65-F5344CB8AC3E}">
        <p14:creationId xmlns:p14="http://schemas.microsoft.com/office/powerpoint/2010/main" val="3260830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E33D2-2C7C-48AB-B039-83DB7AB4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Extraction of Connected Components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Definition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A0F83-A06E-492C-BA7E-961155463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Extract connected components (foreground pixels) from a binary image.</a:t>
            </a:r>
          </a:p>
          <a:p>
            <a:r>
              <a:rPr lang="pt-BR" dirty="0"/>
              <a:t>Each boundary enclosing a background region (i.e., a hole).</a:t>
            </a:r>
          </a:p>
          <a:p>
            <a:pPr lvl="1"/>
            <a:r>
              <a:rPr lang="pt-BR" dirty="0"/>
              <a:t>X</a:t>
            </a:r>
            <a:r>
              <a:rPr lang="pt-BR" baseline="-25000" dirty="0"/>
              <a:t>k</a:t>
            </a:r>
            <a:r>
              <a:rPr lang="pt-BR" dirty="0"/>
              <a:t> = (X</a:t>
            </a:r>
            <a:r>
              <a:rPr lang="pt-BR" baseline="-25000" dirty="0"/>
              <a:t>k-1</a:t>
            </a:r>
            <a:r>
              <a:rPr lang="pt-BR" dirty="0"/>
              <a:t> Ꚛ B) </a:t>
            </a:r>
            <a:r>
              <a:rPr lang="hy-AM" dirty="0"/>
              <a:t>Ո</a:t>
            </a:r>
            <a:r>
              <a:rPr lang="pt-BR" dirty="0"/>
              <a:t> I         k = 1, 2, 3, ...</a:t>
            </a:r>
          </a:p>
          <a:p>
            <a:pPr lvl="2"/>
            <a:r>
              <a:rPr lang="pt-BR" dirty="0"/>
              <a:t>Until X</a:t>
            </a:r>
            <a:r>
              <a:rPr lang="pt-BR" baseline="-25000" dirty="0"/>
              <a:t>k = </a:t>
            </a:r>
            <a:r>
              <a:rPr lang="pt-BR" dirty="0"/>
              <a:t>X</a:t>
            </a:r>
            <a:r>
              <a:rPr lang="pt-BR" baseline="-25000" dirty="0"/>
              <a:t>k-1</a:t>
            </a:r>
          </a:p>
          <a:p>
            <a:pPr lvl="1"/>
            <a:r>
              <a:rPr lang="pt-BR" dirty="0"/>
              <a:t>X</a:t>
            </a:r>
            <a:r>
              <a:rPr lang="pt-BR" baseline="-25000" dirty="0"/>
              <a:t>0 </a:t>
            </a:r>
            <a:r>
              <a:rPr lang="pt-BR" dirty="0"/>
              <a:t>is the position of the boundary of the hole.</a:t>
            </a:r>
          </a:p>
          <a:p>
            <a:pPr lvl="1"/>
            <a:r>
              <a:rPr lang="pt-BR" dirty="0"/>
              <a:t>Ꚛ is the dillution operator.</a:t>
            </a:r>
          </a:p>
          <a:p>
            <a:pPr lvl="1"/>
            <a:r>
              <a:rPr lang="pt-BR" dirty="0"/>
              <a:t>B is a symmetric structuring element (SE).</a:t>
            </a:r>
          </a:p>
          <a:p>
            <a:pPr lvl="1"/>
            <a:r>
              <a:rPr lang="hy-AM" dirty="0"/>
              <a:t>Ո</a:t>
            </a:r>
            <a:r>
              <a:rPr lang="pt-BR" dirty="0"/>
              <a:t> is the intersection operation</a:t>
            </a:r>
          </a:p>
          <a:p>
            <a:pPr lvl="1"/>
            <a:r>
              <a:rPr lang="pt-BR" dirty="0"/>
              <a:t>I is the original image.</a:t>
            </a:r>
            <a:endParaRPr lang="pt-BR" baseline="30000" dirty="0"/>
          </a:p>
        </p:txBody>
      </p:sp>
    </p:spTree>
    <p:extLst>
      <p:ext uri="{BB962C8B-B14F-4D97-AF65-F5344CB8AC3E}">
        <p14:creationId xmlns:p14="http://schemas.microsoft.com/office/powerpoint/2010/main" val="1750241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7CED2-96AA-425A-8C33-91101A86E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Extraction of Connected Components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Application</a:t>
            </a:r>
            <a:endParaRPr lang="en-US" dirty="0"/>
          </a:p>
        </p:txBody>
      </p:sp>
      <p:pic>
        <p:nvPicPr>
          <p:cNvPr id="8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1A77103E-0738-4F56-B894-1DAAFF8548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655" y="1825625"/>
            <a:ext cx="3258690" cy="4351338"/>
          </a:xfrm>
        </p:spPr>
      </p:pic>
    </p:spTree>
    <p:extLst>
      <p:ext uri="{BB962C8B-B14F-4D97-AF65-F5344CB8AC3E}">
        <p14:creationId xmlns:p14="http://schemas.microsoft.com/office/powerpoint/2010/main" val="863494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7CED2-96AA-425A-8C33-91101A86E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Extraction of Connected Components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1E01B8A7-33DB-4714-93C3-87F4CCB3E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3677" y="1825625"/>
            <a:ext cx="5084646" cy="4351338"/>
          </a:xfrm>
        </p:spPr>
      </p:pic>
    </p:spTree>
    <p:extLst>
      <p:ext uri="{BB962C8B-B14F-4D97-AF65-F5344CB8AC3E}">
        <p14:creationId xmlns:p14="http://schemas.microsoft.com/office/powerpoint/2010/main" val="3211984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BF2B-0565-4151-9FBA-B1A6D43BF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80683FE-49F1-4C9E-BAB5-5FDD17677F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46" y="0"/>
            <a:ext cx="10603354" cy="6858000"/>
          </a:xfrm>
        </p:spPr>
      </p:pic>
    </p:spTree>
    <p:extLst>
      <p:ext uri="{BB962C8B-B14F-4D97-AF65-F5344CB8AC3E}">
        <p14:creationId xmlns:p14="http://schemas.microsoft.com/office/powerpoint/2010/main" val="843259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B023B-230C-4FA9-8B32-81A899C8C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Extraction of Connected Components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819F8-83F2-4857-816F-68DA9BACD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https://github.com/allanjos/image_processing/blob/master/master_degree/morphology/morphology_extract_connected_components.m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171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844E-56D3-4DEF-BF6C-FAC6DF6BB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508" y="1122363"/>
            <a:ext cx="9144000" cy="2387600"/>
          </a:xfrm>
        </p:spPr>
        <p:txBody>
          <a:bodyPr/>
          <a:lstStyle/>
          <a:p>
            <a:r>
              <a:rPr lang="pt-BR" dirty="0"/>
              <a:t>Convex Hull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6FA9D-CE66-4E9D-A4BE-5CDFE1663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508" y="3602038"/>
            <a:ext cx="9144000" cy="1655762"/>
          </a:xfrm>
        </p:spPr>
        <p:txBody>
          <a:bodyPr/>
          <a:lstStyle/>
          <a:p>
            <a:r>
              <a:rPr lang="pt-BR" dirty="0"/>
              <a:t>Morphology</a:t>
            </a:r>
          </a:p>
        </p:txBody>
      </p:sp>
    </p:spTree>
    <p:extLst>
      <p:ext uri="{BB962C8B-B14F-4D97-AF65-F5344CB8AC3E}">
        <p14:creationId xmlns:p14="http://schemas.microsoft.com/office/powerpoint/2010/main" val="734377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E33D2-2C7C-48AB-B039-83DB7AB4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Convex Hull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Definition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AA0F83-A06E-492C-BA7E-961155463F0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pt-BR" dirty="0"/>
                  <a:t>A convex set S of points in the Euclidean plane.</a:t>
                </a:r>
              </a:p>
              <a:p>
                <a:r>
                  <a:rPr lang="pt-BR" dirty="0"/>
                  <a:t>Convex Hull (H) is the smallest convex set containing S.</a:t>
                </a:r>
              </a:p>
              <a:p>
                <a:r>
                  <a:rPr lang="pt-BR" dirty="0"/>
                  <a:t>Convex deficiency = H – S</a:t>
                </a:r>
              </a:p>
              <a:p>
                <a:r>
                  <a:rPr lang="pt-BR" dirty="0"/>
                  <a:t>Digital plane with discrete coordinates.</a:t>
                </a:r>
              </a:p>
              <a:p>
                <a:r>
                  <a:rPr lang="pt-BR" dirty="0"/>
                  <a:t>Each boundary enclosing a background region (i.e., a hole).</a:t>
                </a:r>
              </a:p>
              <a:p>
                <a:pPr lvl="1"/>
                <a:r>
                  <a:rPr lang="pt-BR" b="1" dirty="0"/>
                  <a:t>X</a:t>
                </a:r>
                <a:r>
                  <a:rPr lang="pt-BR" b="1" baseline="30000" dirty="0"/>
                  <a:t>i</a:t>
                </a:r>
                <a:r>
                  <a:rPr lang="pt-BR" b="1" baseline="-25000" dirty="0"/>
                  <a:t>k</a:t>
                </a:r>
                <a:r>
                  <a:rPr lang="pt-BR" b="1" dirty="0"/>
                  <a:t> = (X</a:t>
                </a:r>
                <a:r>
                  <a:rPr lang="pt-BR" b="1" baseline="30000" dirty="0"/>
                  <a:t>i</a:t>
                </a:r>
                <a:r>
                  <a:rPr lang="pt-BR" b="1" baseline="-25000" dirty="0"/>
                  <a:t>k-1</a:t>
                </a:r>
                <a:r>
                  <a:rPr lang="pt-BR" b="1" dirty="0"/>
                  <a:t> </a:t>
                </a:r>
                <a14:m>
                  <m:oMath xmlns:m="http://schemas.openxmlformats.org/officeDocument/2006/math">
                    <m:r>
                      <a:rPr lang="pt-BR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⨂</m:t>
                    </m:r>
                  </m:oMath>
                </a14:m>
                <a:r>
                  <a:rPr lang="pt-BR" b="1" dirty="0"/>
                  <a:t> B</a:t>
                </a:r>
                <a:r>
                  <a:rPr lang="pt-BR" b="1" baseline="30000" dirty="0"/>
                  <a:t>i</a:t>
                </a:r>
                <a:r>
                  <a:rPr lang="pt-BR" b="1" dirty="0"/>
                  <a:t>) </a:t>
                </a:r>
                <a:r>
                  <a:rPr lang="hy-AM" b="1" dirty="0"/>
                  <a:t>Ս</a:t>
                </a:r>
                <a:r>
                  <a:rPr lang="pt-BR" b="1" dirty="0"/>
                  <a:t> X</a:t>
                </a:r>
                <a:r>
                  <a:rPr lang="pt-BR" b="1" baseline="30000" dirty="0"/>
                  <a:t>i</a:t>
                </a:r>
                <a:r>
                  <a:rPr lang="pt-BR" b="1" baseline="-25000" dirty="0"/>
                  <a:t>k-1</a:t>
                </a:r>
                <a:r>
                  <a:rPr lang="pt-BR" dirty="0"/>
                  <a:t>         i = 1, 2, 3, 4        and         k = 1, 2, 3, ...</a:t>
                </a:r>
              </a:p>
              <a:p>
                <a:pPr lvl="2"/>
                <a:r>
                  <a:rPr lang="pt-BR" dirty="0"/>
                  <a:t>Until X</a:t>
                </a:r>
                <a:r>
                  <a:rPr lang="pt-BR" baseline="30000" dirty="0"/>
                  <a:t>i</a:t>
                </a:r>
                <a:r>
                  <a:rPr lang="pt-BR" baseline="-25000" dirty="0"/>
                  <a:t>k = </a:t>
                </a:r>
                <a:r>
                  <a:rPr lang="pt-BR" dirty="0"/>
                  <a:t>X</a:t>
                </a:r>
                <a:r>
                  <a:rPr lang="pt-BR" baseline="30000" dirty="0"/>
                  <a:t>i</a:t>
                </a:r>
                <a:r>
                  <a:rPr lang="pt-BR" baseline="-25000" dirty="0"/>
                  <a:t>k-1</a:t>
                </a:r>
              </a:p>
              <a:p>
                <a:pPr lvl="1"/>
                <a:r>
                  <a:rPr lang="pt-BR" dirty="0"/>
                  <a:t>X</a:t>
                </a:r>
                <a:r>
                  <a:rPr lang="pt-BR" baseline="30000" dirty="0"/>
                  <a:t>i</a:t>
                </a:r>
                <a:r>
                  <a:rPr lang="pt-BR" baseline="-25000" dirty="0"/>
                  <a:t>0 </a:t>
                </a:r>
                <a:r>
                  <a:rPr lang="pt-BR" dirty="0"/>
                  <a:t>is the original image.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pt-BR" b="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⨂</m:t>
                    </m:r>
                  </m:oMath>
                </a14:m>
                <a:r>
                  <a:rPr lang="pt-BR" dirty="0"/>
                  <a:t> is the operator of hit-or-miss transform.</a:t>
                </a:r>
              </a:p>
              <a:p>
                <a:pPr lvl="1"/>
                <a:r>
                  <a:rPr lang="pt-BR" dirty="0"/>
                  <a:t>B is a symmetric structuring element (SE).</a:t>
                </a:r>
              </a:p>
              <a:p>
                <a:pPr lvl="1"/>
                <a:r>
                  <a:rPr lang="hy-AM" dirty="0"/>
                  <a:t>Ո</a:t>
                </a:r>
                <a:r>
                  <a:rPr lang="pt-BR" dirty="0"/>
                  <a:t> is the intersection operation</a:t>
                </a:r>
              </a:p>
              <a:p>
                <a:pPr lvl="1"/>
                <a:r>
                  <a:rPr lang="pt-BR" dirty="0"/>
                  <a:t>I is the original image.</a:t>
                </a:r>
              </a:p>
              <a:p>
                <a:pPr lvl="1"/>
                <a:r>
                  <a:rPr lang="pt-BR" dirty="0"/>
                  <a:t>Convex Hull:</a:t>
                </a:r>
              </a:p>
              <a:p>
                <a:pPr marL="457200" lvl="1" indent="0">
                  <a:buNone/>
                </a:pPr>
                <a:r>
                  <a:rPr lang="pt-BR" dirty="0"/>
                  <a:t>				</a:t>
                </a:r>
                <a:r>
                  <a:rPr lang="pt-BR" b="1" dirty="0"/>
                  <a:t>C(A) = </a:t>
                </a:r>
                <a14:m>
                  <m:oMath xmlns:m="http://schemas.openxmlformats.org/officeDocument/2006/math">
                    <m:r>
                      <a:rPr lang="pt-B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∪</m:t>
                    </m:r>
                  </m:oMath>
                </a14:m>
                <a:r>
                  <a:rPr lang="pt-BR" b="1" baseline="30000" dirty="0"/>
                  <a:t>4</a:t>
                </a:r>
                <a:r>
                  <a:rPr lang="pt-BR" b="1" baseline="-25000" dirty="0"/>
                  <a:t>1</a:t>
                </a:r>
                <a:r>
                  <a:rPr lang="pt-BR" b="1" dirty="0"/>
                  <a:t> D</a:t>
                </a:r>
                <a:r>
                  <a:rPr lang="pt-BR" b="1" baseline="-25000" dirty="0"/>
                  <a:t>i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AA0F83-A06E-492C-BA7E-961155463F0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96" t="-2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77493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ABD47-02CC-4E78-BB09-669E1F96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Convex Hull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pic>
        <p:nvPicPr>
          <p:cNvPr id="5" name="Content Placeholder 4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5C7B94DB-5D23-43C7-91F0-08D97CBB0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968" y="1835150"/>
            <a:ext cx="3286364" cy="4351338"/>
          </a:xfrm>
        </p:spPr>
      </p:pic>
      <p:pic>
        <p:nvPicPr>
          <p:cNvPr id="8" name="Picture 7" descr="A picture containing text, shoji&#10;&#10;Description automatically generated">
            <a:extLst>
              <a:ext uri="{FF2B5EF4-FFF2-40B4-BE49-F238E27FC236}">
                <a16:creationId xmlns:a16="http://schemas.microsoft.com/office/drawing/2014/main" id="{DEC8CB4A-64C9-435B-861F-60517C6126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154" y="2368060"/>
            <a:ext cx="4819699" cy="273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220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844E-56D3-4DEF-BF6C-FAC6DF6BB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508" y="1122363"/>
            <a:ext cx="9144000" cy="2387600"/>
          </a:xfrm>
        </p:spPr>
        <p:txBody>
          <a:bodyPr/>
          <a:lstStyle/>
          <a:p>
            <a:r>
              <a:rPr lang="pt-BR" dirty="0"/>
              <a:t>Boundary Extraction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6FA9D-CE66-4E9D-A4BE-5CDFE1663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508" y="3602038"/>
            <a:ext cx="9144000" cy="1655762"/>
          </a:xfrm>
        </p:spPr>
        <p:txBody>
          <a:bodyPr/>
          <a:lstStyle/>
          <a:p>
            <a:r>
              <a:rPr lang="pt-BR" dirty="0"/>
              <a:t>Morphology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6724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ABD47-02CC-4E78-BB09-669E1F96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Convex Hull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935D5F0-1234-4DD6-8B41-FEBE3C5909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918" y="2062686"/>
            <a:ext cx="4582164" cy="3877216"/>
          </a:xfrm>
        </p:spPr>
      </p:pic>
    </p:spTree>
    <p:extLst>
      <p:ext uri="{BB962C8B-B14F-4D97-AF65-F5344CB8AC3E}">
        <p14:creationId xmlns:p14="http://schemas.microsoft.com/office/powerpoint/2010/main" val="1256568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ABD47-02CC-4E78-BB09-669E1F96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Convex Hull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419B293-A632-4224-A03F-982FE987CA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190357"/>
              </p:ext>
            </p:extLst>
          </p:nvPr>
        </p:nvGraphicFramePr>
        <p:xfrm>
          <a:off x="838199" y="1983763"/>
          <a:ext cx="10515600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176150678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6049606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% Original image (Binary)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subplot(2, 2, 1);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imgOriginal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imread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('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convex_hull_bw.tif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');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imshow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imgOriginal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title('Original');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en-US" sz="16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% Convex Hull of all objects in the image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subplot(2, 2, 2);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bwconvhull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imgOriginal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imshow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title('Convex Hull of all objects');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% Convex Hull individual foreground objects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subplot(2, 2, 3);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convexHullObjects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bwconvhull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imgOriginal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, 'objects');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imshow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convexHullObjects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title('Convex Hull - individual objects’);</a:t>
                      </a:r>
                    </a:p>
                    <a:p>
                      <a:endParaRPr lang="en-US" sz="16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% Convex Hull – union of all objects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subplot(2, 2, 4);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convexHullObjects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 = 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bwconvhull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imgOriginal</a:t>
                      </a:r>
                      <a:r>
                        <a:rPr lang="en-US" sz="16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, 'union');</a:t>
                      </a:r>
                    </a:p>
                    <a:p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imshow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600" b="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convexHullObjects</a:t>
                      </a: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</a:rPr>
                        <a:t>title('Convex Hull - Union');</a:t>
                      </a:r>
                      <a:endParaRPr lang="en-US" sz="1600" dirty="0">
                        <a:solidFill>
                          <a:schemeClr val="tx1"/>
                        </a:solidFill>
                        <a:latin typeface="Consolas" panose="020B0609020204030204" pitchFamily="49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4112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84244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E7F4D-939D-43FC-834C-BDBE4BF72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55DE7-FA32-4214-84B8-A8F86B8FE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[1] CETELI / Digital Image Processing courseware: </a:t>
            </a:r>
            <a:r>
              <a:rPr lang="en-US" dirty="0" err="1"/>
              <a:t>Marly</a:t>
            </a:r>
            <a:r>
              <a:rPr lang="en-US" dirty="0"/>
              <a:t> </a:t>
            </a:r>
            <a:r>
              <a:rPr lang="en-US" dirty="0" err="1"/>
              <a:t>Guimarães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[2] Digital Image Processing (4th Edition): Rafael C. Gonzalez, Richard E. Woods.</a:t>
            </a:r>
          </a:p>
          <a:p>
            <a:pPr marL="0" indent="0">
              <a:buNone/>
            </a:pPr>
            <a:r>
              <a:rPr lang="en-US" dirty="0"/>
              <a:t>[3] </a:t>
            </a:r>
            <a:r>
              <a:rPr lang="en-US" dirty="0" err="1"/>
              <a:t>Matlab</a:t>
            </a:r>
            <a:r>
              <a:rPr lang="en-US" dirty="0"/>
              <a:t>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4006392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98C21-8040-48EC-B58E-3BAF8C719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Boundary Extraction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Definition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3FB8E-4321-428E-AF45-7529EDD6A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Boundary of a set A of foreground pixels:</a:t>
            </a:r>
          </a:p>
          <a:p>
            <a:pPr lvl="1"/>
            <a:r>
              <a:rPr lang="el-GR" dirty="0"/>
              <a:t>β</a:t>
            </a:r>
            <a:r>
              <a:rPr lang="pt-BR" dirty="0"/>
              <a:t>(A) = A – (A Ɵ B)</a:t>
            </a:r>
          </a:p>
          <a:p>
            <a:pPr lvl="1"/>
            <a:r>
              <a:rPr lang="pt-BR" dirty="0"/>
              <a:t>Where</a:t>
            </a:r>
          </a:p>
          <a:p>
            <a:pPr lvl="2"/>
            <a:r>
              <a:rPr lang="pt-BR" dirty="0"/>
              <a:t>A = Original image.</a:t>
            </a:r>
          </a:p>
          <a:p>
            <a:pPr lvl="2"/>
            <a:r>
              <a:rPr lang="el-GR" dirty="0"/>
              <a:t>β</a:t>
            </a:r>
            <a:r>
              <a:rPr lang="pt-BR" dirty="0"/>
              <a:t>(A) = A’s border.</a:t>
            </a:r>
          </a:p>
          <a:p>
            <a:pPr lvl="2"/>
            <a:r>
              <a:rPr lang="pt-BR" dirty="0"/>
              <a:t>Ɵ = Erosion operator.</a:t>
            </a:r>
          </a:p>
          <a:p>
            <a:pPr lvl="2"/>
            <a:r>
              <a:rPr lang="pt-BR" dirty="0"/>
              <a:t>B = Structuring element.</a:t>
            </a:r>
          </a:p>
          <a:p>
            <a:pPr marL="457200" lvl="1" indent="0">
              <a:buNone/>
            </a:pPr>
            <a:endParaRPr lang="pt-BR" dirty="0"/>
          </a:p>
          <a:p>
            <a:pPr marL="457200" lvl="1" indent="0">
              <a:buNone/>
            </a:pPr>
            <a:endParaRPr lang="en-US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21672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98C21-8040-48EC-B58E-3BAF8C719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Boundary Extraction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Content Placeholder 4" descr="A picture containing crossword puzzle, text&#10;&#10;Description automatically generated">
            <a:extLst>
              <a:ext uri="{FF2B5EF4-FFF2-40B4-BE49-F238E27FC236}">
                <a16:creationId xmlns:a16="http://schemas.microsoft.com/office/drawing/2014/main" id="{69EBA7A7-09D0-4FD0-B916-F20CBC836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66219"/>
            <a:ext cx="4608577" cy="3252787"/>
          </a:xfrm>
        </p:spPr>
      </p:pic>
      <p:pic>
        <p:nvPicPr>
          <p:cNvPr id="6" name="Picture 5" descr="A picture containing first-aid kit, object, electronics&#10;&#10;Description automatically generated">
            <a:extLst>
              <a:ext uri="{FF2B5EF4-FFF2-40B4-BE49-F238E27FC236}">
                <a16:creationId xmlns:a16="http://schemas.microsoft.com/office/drawing/2014/main" id="{219013DC-857C-4D43-BEDB-A80027E947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216" y="2877893"/>
            <a:ext cx="3508584" cy="302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917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B023B-230C-4FA9-8B32-81A899C8C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Boundary Extraction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819F8-83F2-4857-816F-68DA9BACD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https://github.com/allanjos/image_processing/blob/master/master_degree/morphology/morphology_boundary_extraction.m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580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6844E-56D3-4DEF-BF6C-FAC6DF6BB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9508" y="1122363"/>
            <a:ext cx="9144000" cy="2387600"/>
          </a:xfrm>
        </p:spPr>
        <p:txBody>
          <a:bodyPr/>
          <a:lstStyle/>
          <a:p>
            <a:r>
              <a:rPr lang="pt-BR" dirty="0"/>
              <a:t>Hole Filling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6FA9D-CE66-4E9D-A4BE-5CDFE1663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9508" y="3602038"/>
            <a:ext cx="9144000" cy="1655762"/>
          </a:xfrm>
        </p:spPr>
        <p:txBody>
          <a:bodyPr/>
          <a:lstStyle/>
          <a:p>
            <a:r>
              <a:rPr lang="pt-BR" dirty="0"/>
              <a:t>Morphology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426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E33D2-2C7C-48AB-B039-83DB7AB4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Holly Filling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Definition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A0F83-A06E-492C-BA7E-961155463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Each boundary enclosing a background region (i.e., a hole).</a:t>
            </a:r>
          </a:p>
          <a:p>
            <a:pPr lvl="1"/>
            <a:r>
              <a:rPr lang="pt-BR" dirty="0"/>
              <a:t>X</a:t>
            </a:r>
            <a:r>
              <a:rPr lang="pt-BR" baseline="-25000" dirty="0"/>
              <a:t>k</a:t>
            </a:r>
            <a:r>
              <a:rPr lang="pt-BR" dirty="0"/>
              <a:t> = (X</a:t>
            </a:r>
            <a:r>
              <a:rPr lang="pt-BR" baseline="-25000" dirty="0"/>
              <a:t>k-1</a:t>
            </a:r>
            <a:r>
              <a:rPr lang="pt-BR" dirty="0"/>
              <a:t> Ꚛ B) </a:t>
            </a:r>
            <a:r>
              <a:rPr lang="hy-AM" dirty="0"/>
              <a:t>Ո</a:t>
            </a:r>
            <a:r>
              <a:rPr lang="pt-BR" dirty="0"/>
              <a:t> I</a:t>
            </a:r>
            <a:r>
              <a:rPr lang="pt-BR" baseline="30000" dirty="0"/>
              <a:t>c</a:t>
            </a:r>
            <a:r>
              <a:rPr lang="pt-BR" dirty="0"/>
              <a:t>         k = 1, 2, 3, ...</a:t>
            </a:r>
          </a:p>
          <a:p>
            <a:pPr lvl="2"/>
            <a:r>
              <a:rPr lang="pt-BR" dirty="0"/>
              <a:t>Until X</a:t>
            </a:r>
            <a:r>
              <a:rPr lang="pt-BR" baseline="-25000" dirty="0"/>
              <a:t>k = </a:t>
            </a:r>
            <a:r>
              <a:rPr lang="pt-BR" dirty="0"/>
              <a:t>X</a:t>
            </a:r>
            <a:r>
              <a:rPr lang="pt-BR" baseline="-25000" dirty="0"/>
              <a:t>k-1</a:t>
            </a:r>
          </a:p>
          <a:p>
            <a:pPr lvl="1"/>
            <a:r>
              <a:rPr lang="pt-BR" dirty="0"/>
              <a:t>X</a:t>
            </a:r>
            <a:r>
              <a:rPr lang="pt-BR" baseline="-25000" dirty="0"/>
              <a:t>0 </a:t>
            </a:r>
            <a:r>
              <a:rPr lang="pt-BR" dirty="0"/>
              <a:t>is the position of the boundary of the hole.</a:t>
            </a:r>
          </a:p>
          <a:p>
            <a:pPr lvl="1"/>
            <a:r>
              <a:rPr lang="pt-BR" dirty="0"/>
              <a:t>Ꚛ is the dillution operator.</a:t>
            </a:r>
          </a:p>
          <a:p>
            <a:pPr lvl="1"/>
            <a:r>
              <a:rPr lang="pt-BR" dirty="0"/>
              <a:t>B is a symmetric structuring element (SE).</a:t>
            </a:r>
          </a:p>
          <a:p>
            <a:pPr lvl="1"/>
            <a:r>
              <a:rPr lang="hy-AM" dirty="0"/>
              <a:t>Ո</a:t>
            </a:r>
            <a:r>
              <a:rPr lang="pt-BR" dirty="0"/>
              <a:t> is the intersection operation</a:t>
            </a:r>
          </a:p>
          <a:p>
            <a:pPr lvl="1"/>
            <a:r>
              <a:rPr lang="pt-BR" dirty="0"/>
              <a:t>I</a:t>
            </a:r>
            <a:r>
              <a:rPr lang="pt-BR" baseline="30000" dirty="0"/>
              <a:t>c</a:t>
            </a:r>
            <a:r>
              <a:rPr lang="pt-BR" dirty="0"/>
              <a:t> is the complement of original image.</a:t>
            </a:r>
            <a:endParaRPr lang="pt-BR" baseline="30000" dirty="0"/>
          </a:p>
        </p:txBody>
      </p:sp>
    </p:spTree>
    <p:extLst>
      <p:ext uri="{BB962C8B-B14F-4D97-AF65-F5344CB8AC3E}">
        <p14:creationId xmlns:p14="http://schemas.microsoft.com/office/powerpoint/2010/main" val="233177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E2717-B430-4D46-A7A7-C99630FA9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Holly Filling</a:t>
            </a:r>
            <a:br>
              <a:rPr lang="pt-BR" b="1" dirty="0"/>
            </a:b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B897233-9CC3-4423-B5FD-4060D1F4D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1166" y="1825625"/>
            <a:ext cx="3129668" cy="4351338"/>
          </a:xfrm>
        </p:spPr>
      </p:pic>
    </p:spTree>
    <p:extLst>
      <p:ext uri="{BB962C8B-B14F-4D97-AF65-F5344CB8AC3E}">
        <p14:creationId xmlns:p14="http://schemas.microsoft.com/office/powerpoint/2010/main" val="767357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F9A36-27FE-45D9-B5A6-2F2D59046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019175"/>
          </a:xfrm>
        </p:spPr>
        <p:txBody>
          <a:bodyPr>
            <a:normAutofit/>
          </a:bodyPr>
          <a:lstStyle/>
          <a:p>
            <a:r>
              <a:rPr lang="pt-BR" sz="3600" b="1" dirty="0"/>
              <a:t>Holly Filling</a:t>
            </a:r>
            <a:br>
              <a:rPr lang="pt-BR" sz="3600" b="1" dirty="0"/>
            </a:b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Implementation</a:t>
            </a:r>
            <a:endParaRPr lang="en-US" sz="3600" dirty="0"/>
          </a:p>
        </p:txBody>
      </p:sp>
      <p:pic>
        <p:nvPicPr>
          <p:cNvPr id="5" name="Content Placeholder 4" descr="A close up of a keyboard&#10;&#10;Description automatically generated">
            <a:extLst>
              <a:ext uri="{FF2B5EF4-FFF2-40B4-BE49-F238E27FC236}">
                <a16:creationId xmlns:a16="http://schemas.microsoft.com/office/drawing/2014/main" id="{01BA97AF-4D51-41B1-AD1C-7E58F57274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075" y="917434"/>
            <a:ext cx="10753725" cy="5940566"/>
          </a:xfrm>
        </p:spPr>
      </p:pic>
    </p:spTree>
    <p:extLst>
      <p:ext uri="{BB962C8B-B14F-4D97-AF65-F5344CB8AC3E}">
        <p14:creationId xmlns:p14="http://schemas.microsoft.com/office/powerpoint/2010/main" val="1388254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1040</TotalTime>
  <Words>652</Words>
  <Application>Microsoft Office PowerPoint</Application>
  <PresentationFormat>Widescreen</PresentationFormat>
  <Paragraphs>98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Consolas</vt:lpstr>
      <vt:lpstr>Office Theme</vt:lpstr>
      <vt:lpstr>Morphology</vt:lpstr>
      <vt:lpstr>Boundary Extraction</vt:lpstr>
      <vt:lpstr>Boundary Extraction Definition</vt:lpstr>
      <vt:lpstr>Boundary Extraction Implementation</vt:lpstr>
      <vt:lpstr>Boundary Extraction Implementation</vt:lpstr>
      <vt:lpstr>Hole Filling</vt:lpstr>
      <vt:lpstr>Holly Filling Definition</vt:lpstr>
      <vt:lpstr>Holly Filling Implementation</vt:lpstr>
      <vt:lpstr>Holly Filling Implementation</vt:lpstr>
      <vt:lpstr>Holly Filling Implementation</vt:lpstr>
      <vt:lpstr>Extraction of Connected Components</vt:lpstr>
      <vt:lpstr>Extraction of Connected Components Definition</vt:lpstr>
      <vt:lpstr>Extraction of Connected Components Application</vt:lpstr>
      <vt:lpstr>Extraction of Connected Components Implementation</vt:lpstr>
      <vt:lpstr>PowerPoint Presentation</vt:lpstr>
      <vt:lpstr>Extraction of Connected Components Implementation</vt:lpstr>
      <vt:lpstr>Convex Hull</vt:lpstr>
      <vt:lpstr>Convex Hull Definition</vt:lpstr>
      <vt:lpstr>Convex Hull Implementation</vt:lpstr>
      <vt:lpstr>Convex Hull Implementation</vt:lpstr>
      <vt:lpstr>Convex Hull Implementation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Boundary Extraction</dc:title>
  <dc:creator>Allann Jones</dc:creator>
  <cp:lastModifiedBy>Allann Jones</cp:lastModifiedBy>
  <cp:revision>36</cp:revision>
  <dcterms:created xsi:type="dcterms:W3CDTF">2019-05-09T04:36:25Z</dcterms:created>
  <dcterms:modified xsi:type="dcterms:W3CDTF">2019-05-16T13:31:07Z</dcterms:modified>
</cp:coreProperties>
</file>

<file path=docProps/thumbnail.jpeg>
</file>